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70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210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94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68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575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19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110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44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80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0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85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48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540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0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62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88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1E0-AEA2-46E3-9523-47F5BBAC0DDA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4AEB2B-C22D-4A53-9A54-64998CB9C7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3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2642" y="298632"/>
            <a:ext cx="8383587" cy="1867625"/>
          </a:xfrm>
        </p:spPr>
        <p:txBody>
          <a:bodyPr>
            <a:normAutofit/>
          </a:bodyPr>
          <a:lstStyle/>
          <a:p>
            <a:pPr algn="ctr"/>
            <a:r>
              <a:rPr lang="hu-HU" sz="3600" i="1" dirty="0" smtClean="0">
                <a:latin typeface="Euphemia" panose="020B0503040102020104" pitchFamily="34" charset="0"/>
              </a:rPr>
              <a:t>Arany </a:t>
            </a:r>
            <a:r>
              <a:rPr lang="hu-HU" sz="3600" i="1" dirty="0">
                <a:latin typeface="Euphemia" panose="020B0503040102020104" pitchFamily="34" charset="0"/>
              </a:rPr>
              <a:t>J</a:t>
            </a:r>
            <a:r>
              <a:rPr lang="hu-HU" sz="3600" i="1" dirty="0" smtClean="0">
                <a:latin typeface="Euphemia" panose="020B0503040102020104" pitchFamily="34" charset="0"/>
              </a:rPr>
              <a:t>ános </a:t>
            </a:r>
            <a:br>
              <a:rPr lang="hu-HU" sz="3600" i="1" dirty="0" smtClean="0">
                <a:latin typeface="Euphemia" panose="020B0503040102020104" pitchFamily="34" charset="0"/>
              </a:rPr>
            </a:br>
            <a:r>
              <a:rPr lang="hu-HU" sz="3600" i="1" dirty="0" err="1" smtClean="0">
                <a:latin typeface="Euphemia" panose="020B0503040102020104" pitchFamily="34" charset="0"/>
              </a:rPr>
              <a:t>Vojtina</a:t>
            </a:r>
            <a:r>
              <a:rPr lang="hu-HU" sz="3600" i="1" dirty="0" smtClean="0">
                <a:latin typeface="Euphemia" panose="020B0503040102020104" pitchFamily="34" charset="0"/>
              </a:rPr>
              <a:t> </a:t>
            </a:r>
            <a:r>
              <a:rPr lang="hu-HU" sz="3600" i="1" dirty="0" smtClean="0">
                <a:latin typeface="Euphemia" panose="020B0503040102020104" pitchFamily="34" charset="0"/>
              </a:rPr>
              <a:t>ars poeticája</a:t>
            </a:r>
            <a:endParaRPr lang="hu-HU" sz="3600" i="1" dirty="0">
              <a:latin typeface="Euphemia" panose="020B05030401020201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7" y="2982685"/>
            <a:ext cx="4898572" cy="36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12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60336" y="2950299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800" dirty="0" smtClean="0">
                <a:latin typeface="Euphemia" panose="020B0503040102020104" pitchFamily="34" charset="0"/>
              </a:rPr>
              <a:t> </a:t>
            </a:r>
            <a:r>
              <a:rPr lang="hu-HU" sz="2800" dirty="0">
                <a:latin typeface="Euphemia" panose="020B0503040102020104" pitchFamily="34" charset="0"/>
              </a:rPr>
              <a:t>E</a:t>
            </a:r>
            <a:r>
              <a:rPr lang="hu-HU" sz="2800" dirty="0" smtClean="0">
                <a:latin typeface="Euphemia" panose="020B0503040102020104" pitchFamily="34" charset="0"/>
              </a:rPr>
              <a:t>gy </a:t>
            </a:r>
            <a:r>
              <a:rPr lang="hu-HU" sz="2800" dirty="0">
                <a:latin typeface="Euphemia" panose="020B0503040102020104" pitchFamily="34" charset="0"/>
              </a:rPr>
              <a:t>híres újságíró-humorista, Bernát Gáspár </a:t>
            </a:r>
            <a:r>
              <a:rPr lang="hu-HU" sz="2800" dirty="0" smtClean="0">
                <a:latin typeface="Euphemia" panose="020B0503040102020104" pitchFamily="34" charset="0"/>
              </a:rPr>
              <a:t>inasának alakjába képzeltem bele magam voltam</a:t>
            </a:r>
            <a:r>
              <a:rPr lang="hu-HU" sz="2800" dirty="0">
                <a:latin typeface="Euphemia" panose="020B0503040102020104" pitchFamily="34" charset="0"/>
              </a:rPr>
              <a:t>.</a:t>
            </a:r>
            <a:endParaRPr lang="hu-HU" sz="2800" dirty="0" smtClean="0">
              <a:latin typeface="Euphemia" panose="020B05030401020201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2800" dirty="0">
                <a:latin typeface="Euphemia" panose="020B0503040102020104" pitchFamily="34" charset="0"/>
              </a:rPr>
              <a:t>A Magyar Tudományos Akadémia tízévi szünet után </a:t>
            </a:r>
            <a:r>
              <a:rPr lang="hu-HU" sz="2800" dirty="0" smtClean="0">
                <a:latin typeface="Euphemia" panose="020B0503040102020104" pitchFamily="34" charset="0"/>
              </a:rPr>
              <a:t>megtartotta nagygyűlését, </a:t>
            </a:r>
            <a:r>
              <a:rPr lang="hu-HU" sz="2800" dirty="0">
                <a:latin typeface="Euphemia" panose="020B0503040102020104" pitchFamily="34" charset="0"/>
              </a:rPr>
              <a:t>1858. december 15-én előbb levelező, majd még aznap rendes tagjává </a:t>
            </a:r>
            <a:r>
              <a:rPr lang="hu-HU" sz="2800" dirty="0" smtClean="0">
                <a:latin typeface="Euphemia" panose="020B0503040102020104" pitchFamily="34" charset="0"/>
              </a:rPr>
              <a:t>választottak. Székemet </a:t>
            </a:r>
            <a:r>
              <a:rPr lang="hu-HU" sz="2800" dirty="0">
                <a:latin typeface="Euphemia" panose="020B0503040102020104" pitchFamily="34" charset="0"/>
              </a:rPr>
              <a:t>1859. október 31-én </a:t>
            </a:r>
            <a:r>
              <a:rPr lang="hu-HU" sz="2800" i="1" dirty="0">
                <a:latin typeface="Euphemia" panose="020B0503040102020104" pitchFamily="34" charset="0"/>
              </a:rPr>
              <a:t>Zrínyi és Tasso</a:t>
            </a:r>
            <a:r>
              <a:rPr lang="hu-HU" sz="2800" dirty="0">
                <a:latin typeface="Euphemia" panose="020B0503040102020104" pitchFamily="34" charset="0"/>
              </a:rPr>
              <a:t> című </a:t>
            </a:r>
            <a:r>
              <a:rPr lang="hu-HU" sz="2800" dirty="0" smtClean="0">
                <a:latin typeface="Euphemia" panose="020B0503040102020104" pitchFamily="34" charset="0"/>
              </a:rPr>
              <a:t>értekezésemmel foglaltam </a:t>
            </a:r>
            <a:r>
              <a:rPr lang="hu-HU" sz="2800" dirty="0">
                <a:latin typeface="Euphemia" panose="020B0503040102020104" pitchFamily="34" charset="0"/>
              </a:rPr>
              <a:t>el. Ekkoriban sokat </a:t>
            </a:r>
            <a:r>
              <a:rPr lang="hu-HU" sz="2800" dirty="0" smtClean="0">
                <a:latin typeface="Euphemia" panose="020B0503040102020104" pitchFamily="34" charset="0"/>
              </a:rPr>
              <a:t>betegeskedtem, </a:t>
            </a:r>
            <a:r>
              <a:rPr lang="hu-HU" sz="2800" dirty="0">
                <a:latin typeface="Euphemia" panose="020B0503040102020104" pitchFamily="34" charset="0"/>
              </a:rPr>
              <a:t>gyomorbántalmak </a:t>
            </a:r>
            <a:r>
              <a:rPr lang="hu-HU" sz="2800" dirty="0" smtClean="0">
                <a:latin typeface="Euphemia" panose="020B0503040102020104" pitchFamily="34" charset="0"/>
              </a:rPr>
              <a:t>kínoztak.</a:t>
            </a:r>
            <a:endParaRPr lang="hu-HU" sz="2800" dirty="0">
              <a:latin typeface="Euphemia" panose="020B0503040102020104" pitchFamily="34" charset="0"/>
            </a:endParaRPr>
          </a:p>
          <a:p>
            <a:endParaRPr lang="hu-HU" sz="2800" dirty="0">
              <a:latin typeface="Brush Script MT" panose="03060802040406070304" pitchFamily="66" charset="0"/>
            </a:endParaRPr>
          </a:p>
          <a:p>
            <a:endParaRPr lang="hu-HU" sz="3600" dirty="0">
              <a:latin typeface="Brush Script MT" panose="030608020404060703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82" y="0"/>
            <a:ext cx="3958318" cy="295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1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5659" y="84470"/>
            <a:ext cx="10885714" cy="50323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3200" dirty="0" smtClean="0">
                <a:latin typeface="Euphemia" panose="020B0503040102020104" pitchFamily="34" charset="0"/>
              </a:rPr>
              <a:t>A következő </a:t>
            </a:r>
            <a:r>
              <a:rPr lang="hu-HU" sz="3200" dirty="0" err="1" smtClean="0">
                <a:latin typeface="Euphemia" panose="020B0503040102020104" pitchFamily="34" charset="0"/>
              </a:rPr>
              <a:t>művemet</a:t>
            </a:r>
            <a:r>
              <a:rPr lang="hu-HU" sz="3200" dirty="0" smtClean="0">
                <a:latin typeface="Euphemia" panose="020B0503040102020104" pitchFamily="34" charset="0"/>
              </a:rPr>
              <a:t> </a:t>
            </a:r>
            <a:r>
              <a:rPr lang="hu-HU" sz="3200" dirty="0">
                <a:latin typeface="Euphemia" panose="020B0503040102020104" pitchFamily="34" charset="0"/>
              </a:rPr>
              <a:t>két nagyobb részre </a:t>
            </a:r>
            <a:r>
              <a:rPr lang="hu-HU" sz="3200" dirty="0" smtClean="0">
                <a:latin typeface="Euphemia" panose="020B0503040102020104" pitchFamily="34" charset="0"/>
              </a:rPr>
              <a:t>szeretném tagolni.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200" dirty="0" smtClean="0">
                <a:latin typeface="Euphemia" panose="020B0503040102020104" pitchFamily="34" charset="0"/>
              </a:rPr>
              <a:t>Arra </a:t>
            </a:r>
            <a:r>
              <a:rPr lang="hu-HU" sz="3200" dirty="0" smtClean="0">
                <a:latin typeface="Euphemia" panose="020B0503040102020104" pitchFamily="34" charset="0"/>
              </a:rPr>
              <a:t>gondoltam, </a:t>
            </a:r>
            <a:r>
              <a:rPr lang="hu-HU" sz="3200" dirty="0" smtClean="0">
                <a:latin typeface="Euphemia" panose="020B0503040102020104" pitchFamily="34" charset="0"/>
              </a:rPr>
              <a:t>hogy az </a:t>
            </a:r>
            <a:r>
              <a:rPr lang="hu-HU" sz="3200" dirty="0">
                <a:latin typeface="Euphemia" panose="020B0503040102020104" pitchFamily="34" charset="0"/>
              </a:rPr>
              <a:t>első </a:t>
            </a:r>
            <a:r>
              <a:rPr lang="hu-HU" sz="3200" dirty="0" smtClean="0">
                <a:latin typeface="Euphemia" panose="020B0503040102020104" pitchFamily="34" charset="0"/>
              </a:rPr>
              <a:t>része szólhatna általában  </a:t>
            </a:r>
            <a:r>
              <a:rPr lang="hu-HU" sz="3200" dirty="0">
                <a:latin typeface="Euphemia" panose="020B0503040102020104" pitchFamily="34" charset="0"/>
              </a:rPr>
              <a:t>a költészetről, a második pedig </a:t>
            </a:r>
            <a:r>
              <a:rPr lang="hu-HU" sz="3200" dirty="0" smtClean="0">
                <a:latin typeface="Euphemia" panose="020B0503040102020104" pitchFamily="34" charset="0"/>
              </a:rPr>
              <a:t>magamról.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200" dirty="0" smtClean="0">
                <a:latin typeface="Euphemia" panose="020B0503040102020104" pitchFamily="34" charset="0"/>
              </a:rPr>
              <a:t>Sok </a:t>
            </a:r>
            <a:r>
              <a:rPr lang="hu-HU" sz="3200" dirty="0">
                <a:latin typeface="Euphemia" panose="020B0503040102020104" pitchFamily="34" charset="0"/>
              </a:rPr>
              <a:t>igazságot és bölcs tanácsot </a:t>
            </a:r>
            <a:r>
              <a:rPr lang="hu-HU" sz="3200" dirty="0" smtClean="0">
                <a:latin typeface="Euphemia" panose="020B0503040102020104" pitchFamily="34" charset="0"/>
              </a:rPr>
              <a:t>fogalmaztam </a:t>
            </a:r>
            <a:r>
              <a:rPr lang="hu-HU" sz="3200" dirty="0">
                <a:latin typeface="Euphemia" panose="020B0503040102020104" pitchFamily="34" charset="0"/>
              </a:rPr>
              <a:t>meg, amelyek közül </a:t>
            </a:r>
            <a:r>
              <a:rPr lang="hu-HU" sz="3200" dirty="0" smtClean="0">
                <a:latin typeface="Euphemia" panose="020B0503040102020104" pitchFamily="34" charset="0"/>
              </a:rPr>
              <a:t>néhányat </a:t>
            </a:r>
            <a:r>
              <a:rPr lang="hu-HU" sz="3200" dirty="0" smtClean="0">
                <a:latin typeface="Euphemia" panose="020B0503040102020104" pitchFamily="34" charset="0"/>
              </a:rPr>
              <a:t>bele szeretnék </a:t>
            </a:r>
            <a:r>
              <a:rPr lang="hu-HU" sz="3200" dirty="0" smtClean="0">
                <a:latin typeface="Euphemia" panose="020B0503040102020104" pitchFamily="34" charset="0"/>
              </a:rPr>
              <a:t>szőni a versbe.</a:t>
            </a:r>
            <a:endParaRPr lang="hu-HU" sz="3200" dirty="0">
              <a:latin typeface="Euphemia" panose="020B05030401020201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71" y="3375691"/>
            <a:ext cx="4672097" cy="34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3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4372" y="293913"/>
            <a:ext cx="10069285" cy="3526971"/>
          </a:xfrm>
        </p:spPr>
        <p:txBody>
          <a:bodyPr>
            <a:normAutofit fontScale="85000" lnSpcReduction="20000"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hu-HU" altLang="hu-HU" sz="3200" dirty="0" smtClean="0">
                <a:latin typeface="Euphemia" panose="020B0503040102020104" pitchFamily="34" charset="0"/>
              </a:rPr>
              <a:t>Egy kis finom </a:t>
            </a:r>
            <a:r>
              <a:rPr lang="hu-HU" altLang="hu-HU" sz="3200" dirty="0">
                <a:latin typeface="Euphemia" panose="020B0503040102020104" pitchFamily="34" charset="0"/>
              </a:rPr>
              <a:t>gúnnyal </a:t>
            </a:r>
            <a:r>
              <a:rPr lang="hu-HU" altLang="hu-HU" sz="3200" dirty="0" smtClean="0">
                <a:latin typeface="Euphemia" panose="020B0503040102020104" pitchFamily="34" charset="0"/>
              </a:rPr>
              <a:t>tiltakoznék </a:t>
            </a:r>
            <a:r>
              <a:rPr lang="hu-HU" altLang="hu-HU" sz="3200" dirty="0">
                <a:latin typeface="Euphemia" panose="020B0503040102020104" pitchFamily="34" charset="0"/>
              </a:rPr>
              <a:t>a hasonló rossz költők ellen, akik elárasztják a </a:t>
            </a:r>
            <a:r>
              <a:rPr lang="hu-HU" altLang="hu-HU" sz="3200" dirty="0" smtClean="0">
                <a:latin typeface="Euphemia" panose="020B0503040102020104" pitchFamily="34" charset="0"/>
              </a:rPr>
              <a:t>sajtót.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hu-HU" altLang="hu-HU" sz="3200" dirty="0">
                <a:latin typeface="Euphemia" panose="020B0503040102020104" pitchFamily="34" charset="0"/>
              </a:rPr>
              <a:t>Máskor is szívesen </a:t>
            </a:r>
            <a:r>
              <a:rPr lang="hu-HU" altLang="hu-HU" sz="3200" dirty="0" smtClean="0">
                <a:latin typeface="Euphemia" panose="020B0503040102020104" pitchFamily="34" charset="0"/>
              </a:rPr>
              <a:t>helyezkedtem </a:t>
            </a:r>
            <a:r>
              <a:rPr lang="hu-HU" altLang="hu-HU" sz="3200" dirty="0">
                <a:latin typeface="Euphemia" panose="020B0503040102020104" pitchFamily="34" charset="0"/>
              </a:rPr>
              <a:t>groteszk szerepekbe, pl. Bolond Istók címmel </a:t>
            </a:r>
            <a:r>
              <a:rPr lang="hu-HU" altLang="hu-HU" sz="3200" dirty="0" smtClean="0">
                <a:latin typeface="Euphemia" panose="020B0503040102020104" pitchFamily="34" charset="0"/>
              </a:rPr>
              <a:t>írtam meg </a:t>
            </a:r>
            <a:r>
              <a:rPr lang="hu-HU" altLang="hu-HU" sz="3200" dirty="0">
                <a:latin typeface="Euphemia" panose="020B0503040102020104" pitchFamily="34" charset="0"/>
              </a:rPr>
              <a:t>verses </a:t>
            </a:r>
            <a:r>
              <a:rPr lang="hu-HU" altLang="hu-HU" sz="3200" dirty="0" smtClean="0">
                <a:latin typeface="Euphemia" panose="020B0503040102020104" pitchFamily="34" charset="0"/>
              </a:rPr>
              <a:t>memoárjaimat.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hu-HU" altLang="hu-HU" sz="3200" dirty="0">
                <a:latin typeface="Euphemia" panose="020B0503040102020104" pitchFamily="34" charset="0"/>
              </a:rPr>
              <a:t>A szerepjáték csak a címre terjed ki, a szövegben már </a:t>
            </a:r>
            <a:r>
              <a:rPr lang="hu-HU" altLang="hu-HU" sz="3200" dirty="0" smtClean="0">
                <a:latin typeface="Euphemia" panose="020B0503040102020104" pitchFamily="34" charset="0"/>
              </a:rPr>
              <a:t>én  magam is beszélek, ráismerhet más is saját életutamra, eszméimre.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hu-HU" sz="3200" dirty="0" smtClean="0">
                <a:latin typeface="Euphemia" panose="020B0503040102020104" pitchFamily="34" charset="0"/>
              </a:rPr>
              <a:t>Az ötletemet a </a:t>
            </a:r>
            <a:r>
              <a:rPr lang="hu-HU" sz="3200" dirty="0">
                <a:latin typeface="Euphemia" panose="020B0503040102020104" pitchFamily="34" charset="0"/>
              </a:rPr>
              <a:t>főváros </a:t>
            </a:r>
            <a:r>
              <a:rPr lang="hu-HU" sz="3200" dirty="0" smtClean="0">
                <a:latin typeface="Euphemia" panose="020B0503040102020104" pitchFamily="34" charset="0"/>
              </a:rPr>
              <a:t>képe adta: „messziről </a:t>
            </a:r>
            <a:r>
              <a:rPr lang="hu-HU" sz="3200" dirty="0">
                <a:latin typeface="Euphemia" panose="020B0503040102020104" pitchFamily="34" charset="0"/>
              </a:rPr>
              <a:t>vagy alkonyatban szép, közel hajolva koszos és </a:t>
            </a:r>
            <a:r>
              <a:rPr lang="hu-HU" sz="3200" dirty="0" smtClean="0">
                <a:latin typeface="Euphemia" panose="020B0503040102020104" pitchFamily="34" charset="0"/>
              </a:rPr>
              <a:t>bűzös”.</a:t>
            </a:r>
            <a:endParaRPr lang="hu-HU" sz="3200" dirty="0">
              <a:latin typeface="Euphemia" panose="020B0503040102020104" pitchFamily="34" charset="0"/>
            </a:endParaRPr>
          </a:p>
          <a:p>
            <a:endParaRPr lang="hu-HU" altLang="hu-HU" dirty="0"/>
          </a:p>
          <a:p>
            <a:endParaRPr lang="hu-HU" altLang="hu-HU" dirty="0"/>
          </a:p>
          <a:p>
            <a:endParaRPr lang="hu-HU" altLang="hu-HU" dirty="0" smtClean="0"/>
          </a:p>
          <a:p>
            <a:endParaRPr lang="hu-HU" alt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9" y="3714052"/>
            <a:ext cx="6999514" cy="31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1393372"/>
            <a:ext cx="3058681" cy="4351338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72" y="1615055"/>
            <a:ext cx="3907971" cy="39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</TotalTime>
  <Words>179</Words>
  <Application>Microsoft Office PowerPoint</Application>
  <PresentationFormat>Egyéni</PresentationFormat>
  <Paragraphs>13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Szálak</vt:lpstr>
      <vt:lpstr>Arany János  Vojtina ars poeticája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Arany János</dc:title>
  <dc:creator>HP-PD_109</dc:creator>
  <cp:lastModifiedBy>Gondon Terézia</cp:lastModifiedBy>
  <cp:revision>15</cp:revision>
  <dcterms:created xsi:type="dcterms:W3CDTF">2018-03-07T10:45:16Z</dcterms:created>
  <dcterms:modified xsi:type="dcterms:W3CDTF">2018-03-11T16:36:24Z</dcterms:modified>
</cp:coreProperties>
</file>